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  <p:sldId id="267" r:id="rId10"/>
    <p:sldId id="266" r:id="rId11"/>
    <p:sldId id="269" r:id="rId12"/>
    <p:sldId id="268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250B2-F25C-4515-8701-8134DD5E3C60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10A69-1702-472A-AC8B-B11FAC5E2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03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10A69-1702-472A-AC8B-B11FAC5E207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51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34BC52-45EB-4976-8723-B052EE5ED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43627F-8D4A-4A17-BC01-1D8E127A0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08DD5A-FFE4-40A3-A33F-093180531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D8D3-A8E8-4DB9-ADDC-72AA0AA25B97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50105D-D314-4D42-A2F5-7E18EDE8D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4F983A-4B60-45A1-9B15-EBC61886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E89D6-E65C-45DA-974C-C001EC1877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85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6E323B-7B2A-4479-84C3-F15EB871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B7D14E-44AC-4AF0-A480-789478A51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F76FE1-0518-4026-85C0-02DA1A18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D8D3-A8E8-4DB9-ADDC-72AA0AA25B97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5E46C7-7BA8-454A-8D50-61A03D03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3DF060-9889-4058-A4A8-591928A73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E89D6-E65C-45DA-974C-C001EC1877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585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CD8736-B2B9-4F6D-8CB8-C136BC6663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D5FE3A-85C5-4B69-9E72-0145A3D4A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B4D0B2-220F-4FAC-BFC0-4DDBEC3B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D8D3-A8E8-4DB9-ADDC-72AA0AA25B97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2F0589-55DB-474A-AE55-C2968B7C0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50E5C-E934-4286-AC92-2F885A79D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E89D6-E65C-45DA-974C-C001EC1877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89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E73A-BBDF-48AC-8DF8-9B00434E0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DA9A4F-7044-4898-A5CE-5E67CA749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27FC54-C70D-4517-A249-744E727AF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D8D3-A8E8-4DB9-ADDC-72AA0AA25B97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EF8003-0EE2-42D1-A972-79BA87AA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E632ED-B243-4B6A-A859-E3EA5DEE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E89D6-E65C-45DA-974C-C001EC1877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962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FB8AB-9F8C-4D0E-8125-5C13815B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EBA6CE-5497-4A54-855E-961408C80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6DD4BE-CDE9-4785-93F6-7F4E09E57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D8D3-A8E8-4DB9-ADDC-72AA0AA25B97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ABC578-AD35-46D1-A818-7F868855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B6F4DA-0C61-4573-AC1B-AE184D01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E89D6-E65C-45DA-974C-C001EC1877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38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D33CC-6B80-4856-B154-0B469AEBF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D8D3F4-CBA7-4AF0-973E-E3564C16D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C20EF7-CEFE-48C6-9367-3474A3724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E62D99-2F22-453A-BE75-66F676E73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D8D3-A8E8-4DB9-ADDC-72AA0AA25B97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CD1D98-E2A5-44F2-85F8-18787F9DC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E065C3-883D-4BA1-AE1D-0AD434B67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E89D6-E65C-45DA-974C-C001EC1877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002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214AB-C533-4175-906C-F539F0C2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81C815-BDF3-438D-A93D-D4BC59A23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2FF5A4-E24E-4197-B042-5256BFC25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1272FD-1FEA-4606-ADB4-900CD2ABFE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8628DE-8CD1-4800-9EC4-B6B0ABA23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A49CCD-D52B-4B68-B4DD-951666824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D8D3-A8E8-4DB9-ADDC-72AA0AA25B97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4F052AC-4420-43AE-B77A-BC4DE0092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E967D84-1004-4E36-8B20-D7FFDE5D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E89D6-E65C-45DA-974C-C001EC1877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586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E06F4-C693-4297-B650-4B0D39FB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DCCD07-6870-4704-85B5-1A66809E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D8D3-A8E8-4DB9-ADDC-72AA0AA25B97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4DBF03-7FDA-46DC-A871-F9F52B5BC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C72FDD-B73E-47A8-A618-7464CCDC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E89D6-E65C-45DA-974C-C001EC1877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879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74BD8F6-30FC-4128-8399-EB59966CA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D8D3-A8E8-4DB9-ADDC-72AA0AA25B97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D9A35B-0F04-4374-9BD2-630E134F5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3B953F-847F-4C0C-8C52-BB030CD39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E89D6-E65C-45DA-974C-C001EC1877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86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E899A-7E12-4294-AB14-37B9A852A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F127B8-D433-4C73-A93D-C9F2F1869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99CD29-A794-4182-B314-BA3EA4C7B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2A5835-2EF4-4479-B67A-46132C20C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D8D3-A8E8-4DB9-ADDC-72AA0AA25B97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7D896C-8C16-4637-989F-CEE0CA317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3ED723-2FD4-4B3E-8EB0-1594EFC2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E89D6-E65C-45DA-974C-C001EC1877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791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35014-C92E-4C85-A48E-073EE199C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2228D5-FC43-46AC-BE43-4FE479580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97F613-207F-4C83-9DE7-1B5411A84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6268B4-3C84-4E7C-B91A-89F88FB8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D8D3-A8E8-4DB9-ADDC-72AA0AA25B97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BB2310-64C4-4560-AD25-CC5913FB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89FFAC-F7AE-46CF-B16D-28775EE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E89D6-E65C-45DA-974C-C001EC1877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673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5D9709D-B2ED-4DD9-AD12-5802B7363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15EF51-4DB0-407C-80C9-BA92FF46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7A9B1B-AEDB-4FA6-81E6-F27F5C3AAE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6D8D3-A8E8-4DB9-ADDC-72AA0AA25B97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220B7A-FAC6-416F-A6BD-15DEC20CC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01FA30-B601-4448-B200-54E136C90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E89D6-E65C-45DA-974C-C001EC1877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889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696A15-DFA5-4721-B955-CF9A554309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Subsurface Scattering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6DC791-3369-46F2-A866-2A68E04FF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117" y="407987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dirty="0"/>
              <a:t>Xin Cheng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50931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86871A-2ECE-4950-95AC-5F98ECB2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 Steps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A269A4-827E-4E53-9F34-D1A3E1CAC9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(1) Calculating the diffuse reflection of each pixel in a general way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(2) Using diffuse reflectance profile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the result of step(1), weighted the subsurface scattering contribution of surrounding pixels to the current pixel.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According to where the weighted calculation is implemented, the rendering technique includes two different methods: </a:t>
                </a:r>
              </a:p>
              <a:p>
                <a:pPr marL="0" indent="0" algn="ctr">
                  <a:buNone/>
                </a:pPr>
                <a:r>
                  <a:rPr lang="en-US" altLang="zh-CN" dirty="0"/>
                  <a:t>Image-Space method and Screen-Space method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A269A4-827E-4E53-9F34-D1A3E1CAC9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92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40B4F-44D8-4378-84A8-333BAC08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/>
              <a:t>Image-Space method and Screen-Space method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97A368-CB7C-4C70-8D80-729C7C519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EB8582-9B60-4BE5-A753-EF99D96CE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87" y="2184349"/>
            <a:ext cx="10905066" cy="302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64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82F90-E8DD-497B-AD70-852EA59A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600" y="268014"/>
            <a:ext cx="2740572" cy="3639316"/>
          </a:xfrm>
        </p:spPr>
        <p:txBody>
          <a:bodyPr/>
          <a:lstStyle/>
          <a:p>
            <a:r>
              <a:rPr lang="en-US" altLang="zh-CN" dirty="0"/>
              <a:t>Skin Subsurface Scattering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5B2929-EE16-486A-BB49-FB0FB686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962" y="268014"/>
            <a:ext cx="7018555" cy="58736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FDB154-1EF3-44D9-816B-8C9655102245}"/>
              </a:ext>
            </a:extLst>
          </p:cNvPr>
          <p:cNvSpPr txBox="1"/>
          <p:nvPr/>
        </p:nvSpPr>
        <p:spPr>
          <a:xfrm>
            <a:off x="4335517" y="6405320"/>
            <a:ext cx="701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Jimenz</a:t>
            </a:r>
            <a:r>
              <a:rPr lang="en-US" altLang="zh-CN" dirty="0"/>
              <a:t>, “Screen-Space Perceptual Rendering of Human Skin”, 2009)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7106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3DA95F-AC9C-4CE2-A9BC-0D9F9782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2E08D8-40C3-46B1-A561-59FE52E75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9572" y="383409"/>
            <a:ext cx="3199548" cy="61277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/>
              <a:t>Image Space</a:t>
            </a:r>
          </a:p>
          <a:p>
            <a:r>
              <a:rPr lang="en-US" altLang="zh-CN" dirty="0"/>
              <a:t>Using UV coordinates and texture map</a:t>
            </a:r>
          </a:p>
          <a:p>
            <a:r>
              <a:rPr lang="en-US" altLang="zh-CN" dirty="0"/>
              <a:t>Calculate diffuse reflection, get irradiance map</a:t>
            </a:r>
          </a:p>
          <a:p>
            <a:r>
              <a:rPr lang="en-US" altLang="zh-CN" dirty="0"/>
              <a:t>Convolution on irradiance map (blur)</a:t>
            </a:r>
          </a:p>
          <a:p>
            <a:r>
              <a:rPr lang="en-US" altLang="zh-CN" dirty="0"/>
              <a:t>Convolution results + specular</a:t>
            </a:r>
          </a:p>
          <a:p>
            <a:endParaRPr lang="en-US" altLang="zh-CN" dirty="0"/>
          </a:p>
          <a:p>
            <a:r>
              <a:rPr lang="en-US" altLang="zh-CN" dirty="0"/>
              <a:t>Not efficient, high memory costs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26D89F-EFBA-4EA5-8641-02E642192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72" y="365125"/>
            <a:ext cx="7041935" cy="58307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19EABD-377F-4608-832B-ADAE522A6926}"/>
              </a:ext>
            </a:extLst>
          </p:cNvPr>
          <p:cNvSpPr txBox="1"/>
          <p:nvPr/>
        </p:nvSpPr>
        <p:spPr>
          <a:xfrm>
            <a:off x="3524492" y="6308209"/>
            <a:ext cx="319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(GPU Gems 3, Chapter 14)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954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8D08CC-7039-4803-BEC0-0035E701A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72" y="716857"/>
            <a:ext cx="7874299" cy="5571067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E048500-5A58-4788-882C-E0EB3A881EA0}"/>
              </a:ext>
            </a:extLst>
          </p:cNvPr>
          <p:cNvSpPr txBox="1">
            <a:spLocks/>
          </p:cNvSpPr>
          <p:nvPr/>
        </p:nvSpPr>
        <p:spPr>
          <a:xfrm>
            <a:off x="8469572" y="867104"/>
            <a:ext cx="3199548" cy="5420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Screen Space</a:t>
            </a:r>
          </a:p>
          <a:p>
            <a:r>
              <a:rPr lang="en-US" altLang="zh-CN" dirty="0"/>
              <a:t>The only difference is the space, using projection coordinates instead of UV coordinates. </a:t>
            </a:r>
          </a:p>
          <a:p>
            <a:endParaRPr lang="en-US" altLang="zh-CN" dirty="0"/>
          </a:p>
          <a:p>
            <a:r>
              <a:rPr lang="en-US" altLang="zh-CN" dirty="0"/>
              <a:t>Not efficient, high memory costs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D37EFB-C3CB-4D36-836D-3E770865B3D5}"/>
              </a:ext>
            </a:extLst>
          </p:cNvPr>
          <p:cNvSpPr txBox="1"/>
          <p:nvPr/>
        </p:nvSpPr>
        <p:spPr>
          <a:xfrm>
            <a:off x="931344" y="6407323"/>
            <a:ext cx="701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Jimenz</a:t>
            </a:r>
            <a:r>
              <a:rPr lang="en-US" altLang="zh-CN" dirty="0"/>
              <a:t>, “Screen-Space Perceptual Rendering of Human Skin”, 2009)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6131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E7FFD-467B-479D-A2C3-5F161D78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Published 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092392-ED81-4468-B952-280D01F7B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03" y="1340067"/>
            <a:ext cx="11143593" cy="1068935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Jensen, Henrik </a:t>
            </a:r>
            <a:r>
              <a:rPr lang="en-US" altLang="zh-CN" dirty="0" err="1"/>
              <a:t>Wann</a:t>
            </a:r>
            <a:r>
              <a:rPr lang="en-US" altLang="zh-CN" dirty="0"/>
              <a:t>, Stephen R. </a:t>
            </a:r>
            <a:r>
              <a:rPr lang="en-US" altLang="zh-CN" dirty="0" err="1"/>
              <a:t>Marschner</a:t>
            </a:r>
            <a:r>
              <a:rPr lang="en-US" altLang="zh-CN" dirty="0"/>
              <a:t>, Marc </a:t>
            </a:r>
            <a:r>
              <a:rPr lang="en-US" altLang="zh-CN" dirty="0" err="1"/>
              <a:t>Levoy</a:t>
            </a:r>
            <a:r>
              <a:rPr lang="en-US" altLang="zh-CN" dirty="0"/>
              <a:t>, and Pat Hanrahan. "</a:t>
            </a:r>
            <a:r>
              <a:rPr lang="en-US" altLang="zh-CN" b="1" dirty="0"/>
              <a:t>A practical model for subsurface light transport.</a:t>
            </a:r>
            <a:r>
              <a:rPr lang="en-US" altLang="zh-CN" dirty="0"/>
              <a:t>" In </a:t>
            </a:r>
            <a:r>
              <a:rPr lang="en-US" altLang="zh-CN" i="1" dirty="0"/>
              <a:t>Proceedings of the 28th annual conference on Computer graphics and interactive techniques</a:t>
            </a:r>
            <a:r>
              <a:rPr lang="en-US" altLang="zh-CN" dirty="0"/>
              <a:t>, pp. 511-518. ACM, 2001.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0C0339-E83F-4452-AAA0-F72808404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3" y="2409002"/>
            <a:ext cx="112585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2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28843-224F-42E6-BD8C-3BC049BDA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Published 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DA6EEE-1BBB-46F8-B162-D0CC834F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40" y="1352658"/>
            <a:ext cx="11122572" cy="870279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Jimenez, Jorge, </a:t>
            </a:r>
            <a:r>
              <a:rPr lang="en-US" altLang="zh-CN" dirty="0" err="1"/>
              <a:t>Károly</a:t>
            </a:r>
            <a:r>
              <a:rPr lang="en-US" altLang="zh-CN" dirty="0"/>
              <a:t> </a:t>
            </a:r>
            <a:r>
              <a:rPr lang="en-US" altLang="zh-CN" dirty="0" err="1"/>
              <a:t>Zsolnai</a:t>
            </a:r>
            <a:r>
              <a:rPr lang="en-US" altLang="zh-CN" dirty="0"/>
              <a:t>, Adrian </a:t>
            </a:r>
            <a:r>
              <a:rPr lang="en-US" altLang="zh-CN" dirty="0" err="1"/>
              <a:t>Jarabo</a:t>
            </a:r>
            <a:r>
              <a:rPr lang="en-US" altLang="zh-CN" dirty="0"/>
              <a:t>, Christian </a:t>
            </a:r>
            <a:r>
              <a:rPr lang="en-US" altLang="zh-CN" dirty="0" err="1"/>
              <a:t>Freude</a:t>
            </a:r>
            <a:r>
              <a:rPr lang="en-US" altLang="zh-CN" dirty="0"/>
              <a:t>, Thomas </a:t>
            </a:r>
            <a:r>
              <a:rPr lang="en-US" altLang="zh-CN" dirty="0" err="1"/>
              <a:t>Auzinger</a:t>
            </a:r>
            <a:r>
              <a:rPr lang="en-US" altLang="zh-CN" dirty="0"/>
              <a:t>, Xian‐Chun Wu, Javier der </a:t>
            </a:r>
            <a:r>
              <a:rPr lang="en-US" altLang="zh-CN" dirty="0" err="1"/>
              <a:t>Pahlen</a:t>
            </a:r>
            <a:r>
              <a:rPr lang="en-US" altLang="zh-CN" dirty="0"/>
              <a:t>, Michael </a:t>
            </a:r>
            <a:r>
              <a:rPr lang="en-US" altLang="zh-CN" dirty="0" err="1"/>
              <a:t>Wimmer</a:t>
            </a:r>
            <a:r>
              <a:rPr lang="en-US" altLang="zh-CN" dirty="0"/>
              <a:t>, and Diego Gutierrez. "</a:t>
            </a:r>
            <a:r>
              <a:rPr lang="en-US" altLang="zh-CN" b="1" dirty="0"/>
              <a:t>Separable subsurface scattering.</a:t>
            </a:r>
            <a:r>
              <a:rPr lang="en-US" altLang="zh-CN" dirty="0"/>
              <a:t>" In </a:t>
            </a:r>
            <a:r>
              <a:rPr lang="en-US" altLang="zh-CN" i="1" dirty="0"/>
              <a:t>Computer Graphics Forum</a:t>
            </a:r>
            <a:r>
              <a:rPr lang="en-US" altLang="zh-CN" dirty="0"/>
              <a:t>, vol. 34, no. 6, pp. 188-197. 2015.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18FC43-7ACD-43A7-A0A6-A87BE8B5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49" y="2177676"/>
            <a:ext cx="11406353" cy="468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95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0D0575D-1408-49FE-8EF4-7A908A68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/>
              <a:t>What is Subsurface Scattering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A25B3A-46C7-4E31-BADA-E56BBA5D4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Translucency : light travels through an object's surface rather than simply bouncing off the surface.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When light transports below the surface of a translucent object, it will be scatted by interacting with the material, and exits the surface at a different point. 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This is Subsurface Scattering (or SSS), also known as Subsurface Light Transport (SSLT).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287EFC0-39D5-4DEB-816A-05D295232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516" y="1689736"/>
            <a:ext cx="462248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8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F607D91-618A-4C70-92AF-906E481F5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577" y="1384355"/>
            <a:ext cx="5167551" cy="41340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975F726-4458-4D81-A420-C18FFBFC6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69" y="1361979"/>
            <a:ext cx="5512055" cy="41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71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A5905C-9805-4B21-ACF6-088A78EE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C726F0-8877-4602-A7C3-D7C4E5C86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Capture the true appearance of translucent materials</a:t>
            </a:r>
          </a:p>
          <a:p>
            <a:r>
              <a:rPr lang="en-US" altLang="zh-CN" dirty="0"/>
              <a:t>Such as skin, milk, wax, marble, paper, cheese, meat, plants......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5B5FC7-0F77-4E99-B5FD-18489744E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4228" y="3127628"/>
            <a:ext cx="9157138" cy="3365247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1044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A5905C-9805-4B21-ACF6-088A78EE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C726F0-8877-4602-A7C3-D7C4E5C86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Capture the true appearance of translucent materials</a:t>
            </a:r>
          </a:p>
          <a:p>
            <a:r>
              <a:rPr lang="en-US" altLang="zh-CN" dirty="0"/>
              <a:t>Such as skin, milk, wax, marble, paper, cheese, meat, plants......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9C0121-3E3F-4A9F-811F-3D64629D53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3338" y="3127628"/>
            <a:ext cx="6402289" cy="3377207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5662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FC5D4-B4C3-49A4-B99A-DE017F85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DDA50B-6874-4596-BA1D-7A0709C28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BRDF </a:t>
            </a:r>
            <a:r>
              <a:rPr lang="zh-CN" altLang="en-US" dirty="0"/>
              <a:t>→ </a:t>
            </a:r>
            <a:r>
              <a:rPr lang="en-US" altLang="zh-CN" dirty="0"/>
              <a:t>BSSRDF</a:t>
            </a:r>
          </a:p>
          <a:p>
            <a:r>
              <a:rPr lang="en-US" altLang="zh-CN" dirty="0"/>
              <a:t>Bidirectional Reflectance Distribution Function  (BRDF)  assume that light entering a material leaves the material at the same point. It’s valid for metals, but fails for translucent materials. </a:t>
            </a:r>
          </a:p>
          <a:p>
            <a:endParaRPr lang="en-US" altLang="zh-CN" dirty="0"/>
          </a:p>
          <a:p>
            <a:r>
              <a:rPr lang="en-US" altLang="zh-CN" dirty="0"/>
              <a:t>Bidirectional Surface Scattering Distribution Function (BSSRDF) can describe light transport between any two rays that hit a surface.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9131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6C06F-DB7B-4680-B44F-AC3B1845E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BSSRDF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3476ACB-F1CA-4397-B69F-EE5738239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1" y="1950955"/>
            <a:ext cx="8663204" cy="110755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8FD1B6C-A968-4750-A539-93C1F85EE595}"/>
                  </a:ext>
                </a:extLst>
              </p:cNvPr>
              <p:cNvSpPr txBox="1"/>
              <p:nvPr/>
            </p:nvSpPr>
            <p:spPr>
              <a:xfrm>
                <a:off x="1547811" y="3318777"/>
                <a:ext cx="463506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𝐵𝑆𝑆𝑅𝐷𝐹</m:t>
                    </m:r>
                  </m:oMath>
                </a14:m>
                <a:r>
                  <a:rPr lang="en-US" altLang="zh-CN" sz="2400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𝑜𝑢𝑡𝑔𝑜𝑖𝑛𝑔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𝑟𝑎𝑑𝑖𝑎𝑛𝑐𝑒</m:t>
                    </m:r>
                  </m:oMath>
                </a14:m>
                <a:r>
                  <a:rPr lang="en-US" altLang="zh-CN" sz="2400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𝑖𝑛𝑐𝑖𝑑𝑒𝑛𝑡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𝑟𝑎𝑑𝑖𝑎𝑛𝑐𝑒</m:t>
                    </m:r>
                  </m:oMath>
                </a14:m>
                <a:r>
                  <a:rPr lang="en-US" altLang="zh-CN" sz="2400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𝑑𝑖𝑟𝑒𝑐𝑡𝑖𝑜𝑛</m:t>
                    </m:r>
                  </m:oMath>
                </a14:m>
                <a:r>
                  <a:rPr lang="en-US" altLang="zh-CN" sz="2400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𝑝𝑜𝑠𝑖𝑡𝑖𝑜𝑛</m:t>
                    </m:r>
                  </m:oMath>
                </a14:m>
                <a:r>
                  <a:rPr lang="en-US" altLang="zh-CN" sz="2400" b="0" dirty="0"/>
                  <a:t> </a:t>
                </a:r>
              </a:p>
              <a:p>
                <a:endParaRPr lang="en-US" altLang="zh-CN" sz="24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8FD1B6C-A968-4750-A539-93C1F85EE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811" y="3318777"/>
                <a:ext cx="4635062" cy="2308324"/>
              </a:xfrm>
              <a:prstGeom prst="rect">
                <a:avLst/>
              </a:prstGeom>
              <a:blipFill>
                <a:blip r:embed="rId3"/>
                <a:stretch>
                  <a:fillRect l="-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85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E25C6-F9A5-4696-867A-5A6FB572C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BSSRDF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609938-7D68-4313-A391-6589D44BC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76" y="2607869"/>
            <a:ext cx="7323399" cy="69471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C9E5E4-153C-4667-BCF4-4B8D2104D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8550365" cy="18951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4893D3-569E-4D86-B24F-B9FE290C5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0814"/>
            <a:ext cx="8209814" cy="6698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BDC63AB-1769-42C3-B44F-65DE4CAC43FA}"/>
              </a:ext>
            </a:extLst>
          </p:cNvPr>
          <p:cNvSpPr txBox="1"/>
          <p:nvPr/>
        </p:nvSpPr>
        <p:spPr>
          <a:xfrm>
            <a:off x="522890" y="2697106"/>
            <a:ext cx="3245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Diffusion term of BSSRDF : 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15FFF9-B629-4E41-8134-E3439AC125B8}"/>
              </a:ext>
            </a:extLst>
          </p:cNvPr>
          <p:cNvSpPr txBox="1"/>
          <p:nvPr/>
        </p:nvSpPr>
        <p:spPr>
          <a:xfrm>
            <a:off x="3459375" y="5556957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Single Scattering Term of BSSRDF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08E93F7-8EB8-41FA-8BC4-C473E80AF0A4}"/>
              </a:ext>
            </a:extLst>
          </p:cNvPr>
          <p:cNvCxnSpPr/>
          <p:nvPr/>
        </p:nvCxnSpPr>
        <p:spPr>
          <a:xfrm flipH="1" flipV="1">
            <a:off x="3767959" y="5013434"/>
            <a:ext cx="204951" cy="43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7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7E496-2AF8-4B4D-BE10-B2F301D10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BSSRDF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38F73C-3468-43AB-BD5E-DF9832341F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04869"/>
                <a:ext cx="10515600" cy="317209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diffuse reflectance profile, the parameter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the distance between the incident point and outgoing point.</a:t>
                </a:r>
              </a:p>
              <a:p>
                <a:r>
                  <a:rPr lang="en-US" altLang="zh-CN" dirty="0"/>
                  <a:t>It means that how much a point (pixel) is affected by the irradiance around it will depend on the distance between the two points (pixels).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38F73C-3468-43AB-BD5E-DF9832341F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04869"/>
                <a:ext cx="10515600" cy="3172093"/>
              </a:xfrm>
              <a:blipFill>
                <a:blip r:embed="rId2"/>
                <a:stretch>
                  <a:fillRect l="-1043" t="-3462" r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8767DBE8-A2E3-424C-B1A6-22914F48A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934" y="2148610"/>
            <a:ext cx="7996132" cy="7585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8EA110-34A0-4B91-96BB-2EFCE1AE41AC}"/>
              </a:ext>
            </a:extLst>
          </p:cNvPr>
          <p:cNvSpPr txBox="1"/>
          <p:nvPr/>
        </p:nvSpPr>
        <p:spPr>
          <a:xfrm>
            <a:off x="927222" y="1679306"/>
            <a:ext cx="413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Diffusion term of BSSRDF :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96176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533</Words>
  <Application>Microsoft Office PowerPoint</Application>
  <PresentationFormat>宽屏</PresentationFormat>
  <Paragraphs>58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等线 Light</vt:lpstr>
      <vt:lpstr>Arial</vt:lpstr>
      <vt:lpstr>Cambria Math</vt:lpstr>
      <vt:lpstr>Office 主题​​</vt:lpstr>
      <vt:lpstr>Subsurface Scattering</vt:lpstr>
      <vt:lpstr>What is Subsurface Scattering</vt:lpstr>
      <vt:lpstr>PowerPoint 演示文稿</vt:lpstr>
      <vt:lpstr>Using</vt:lpstr>
      <vt:lpstr>Using</vt:lpstr>
      <vt:lpstr>Theory</vt:lpstr>
      <vt:lpstr>BSSRDF</vt:lpstr>
      <vt:lpstr>BSSRDF</vt:lpstr>
      <vt:lpstr>BSSRDF</vt:lpstr>
      <vt:lpstr>Two Steps</vt:lpstr>
      <vt:lpstr>Image-Space method and Screen-Space method</vt:lpstr>
      <vt:lpstr>Skin Subsurface Scattering</vt:lpstr>
      <vt:lpstr>PowerPoint 演示文稿</vt:lpstr>
      <vt:lpstr>PowerPoint 演示文稿</vt:lpstr>
      <vt:lpstr>Published Results</vt:lpstr>
      <vt:lpstr>Published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Subsurface Scattering</dc:title>
  <dc:creator>Xin Cheng</dc:creator>
  <cp:lastModifiedBy>Xin Cheng</cp:lastModifiedBy>
  <cp:revision>26</cp:revision>
  <dcterms:created xsi:type="dcterms:W3CDTF">2017-12-01T10:59:57Z</dcterms:created>
  <dcterms:modified xsi:type="dcterms:W3CDTF">2017-12-01T17:50:58Z</dcterms:modified>
</cp:coreProperties>
</file>